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4"/>
  </p:sldMasterIdLst>
  <p:notesMasterIdLst>
    <p:notesMasterId r:id="rId25"/>
  </p:notesMasterIdLst>
  <p:sldIdLst>
    <p:sldId id="256" r:id="rId5"/>
    <p:sldId id="258" r:id="rId6"/>
    <p:sldId id="259" r:id="rId7"/>
    <p:sldId id="288" r:id="rId8"/>
    <p:sldId id="264" r:id="rId9"/>
    <p:sldId id="289" r:id="rId10"/>
    <p:sldId id="290" r:id="rId11"/>
    <p:sldId id="293" r:id="rId12"/>
    <p:sldId id="296" r:id="rId13"/>
    <p:sldId id="297" r:id="rId14"/>
    <p:sldId id="298" r:id="rId15"/>
    <p:sldId id="299" r:id="rId16"/>
    <p:sldId id="291" r:id="rId17"/>
    <p:sldId id="300" r:id="rId18"/>
    <p:sldId id="301" r:id="rId19"/>
    <p:sldId id="303" r:id="rId20"/>
    <p:sldId id="304" r:id="rId21"/>
    <p:sldId id="292" r:id="rId22"/>
    <p:sldId id="295" r:id="rId23"/>
    <p:sldId id="266" r:id="rId24"/>
  </p:sldIdLst>
  <p:sldSz cx="9144000" cy="5143500" type="screen16x9"/>
  <p:notesSz cx="6858000" cy="9144000"/>
  <p:embeddedFontLst>
    <p:embeddedFont>
      <p:font typeface="Inter Tight" panose="020B0604020202020204" charset="0"/>
      <p:regular r:id="rId26"/>
      <p:bold r:id="rId27"/>
      <p:italic r:id="rId28"/>
      <p:boldItalic r:id="rId29"/>
    </p:embeddedFont>
    <p:embeddedFont>
      <p:font typeface="Inter Tight Light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08D5F6-5F78-9440-86EB-06AA9994FC3F}" v="8" dt="2025-07-10T02:57:15.108"/>
    <p1510:client id="{F7A3F76E-0B66-8139-622C-631CEBAF6F2D}" v="14" dt="2025-07-10T22:58:23.7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50"/>
    <p:restoredTop sz="94694"/>
  </p:normalViewPr>
  <p:slideViewPr>
    <p:cSldViewPr snapToGrid="0">
      <p:cViewPr>
        <p:scale>
          <a:sx n="187" d="100"/>
          <a:sy n="187" d="100"/>
        </p:scale>
        <p:origin x="1096" y="4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an Kwatra" userId="S::karan.kwatra@openavenuesfoundation.org::320ac6f7-6819-45fb-a28e-99d2ee278046" providerId="AD" clId="Web-{B208D5F6-5F78-9440-86EB-06AA9994FC3F}"/>
    <pc:docChg chg="modSld">
      <pc:chgData name="Karan Kwatra" userId="S::karan.kwatra@openavenuesfoundation.org::320ac6f7-6819-45fb-a28e-99d2ee278046" providerId="AD" clId="Web-{B208D5F6-5F78-9440-86EB-06AA9994FC3F}" dt="2025-07-10T02:57:15.108" v="7" actId="20577"/>
      <pc:docMkLst>
        <pc:docMk/>
      </pc:docMkLst>
      <pc:sldChg chg="modSp">
        <pc:chgData name="Karan Kwatra" userId="S::karan.kwatra@openavenuesfoundation.org::320ac6f7-6819-45fb-a28e-99d2ee278046" providerId="AD" clId="Web-{B208D5F6-5F78-9440-86EB-06AA9994FC3F}" dt="2025-07-10T02:57:15.108" v="7" actId="20577"/>
        <pc:sldMkLst>
          <pc:docMk/>
          <pc:sldMk cId="4215238025" sldId="295"/>
        </pc:sldMkLst>
        <pc:spChg chg="mod">
          <ac:chgData name="Karan Kwatra" userId="S::karan.kwatra@openavenuesfoundation.org::320ac6f7-6819-45fb-a28e-99d2ee278046" providerId="AD" clId="Web-{B208D5F6-5F78-9440-86EB-06AA9994FC3F}" dt="2025-07-10T02:57:15.108" v="7" actId="20577"/>
          <ac:spMkLst>
            <pc:docMk/>
            <pc:sldMk cId="4215238025" sldId="295"/>
            <ac:spMk id="169" creationId="{00000000-0000-0000-0000-000000000000}"/>
          </ac:spMkLst>
        </pc:spChg>
      </pc:sldChg>
    </pc:docChg>
  </pc:docChgLst>
  <pc:docChgLst>
    <pc:chgData name="Karan Kwatra" userId="S::karan.kwatra@openavenuesfoundation.org::320ac6f7-6819-45fb-a28e-99d2ee278046" providerId="AD" clId="Web-{F7A3F76E-0B66-8139-622C-631CEBAF6F2D}"/>
    <pc:docChg chg="modSld">
      <pc:chgData name="Karan Kwatra" userId="S::karan.kwatra@openavenuesfoundation.org::320ac6f7-6819-45fb-a28e-99d2ee278046" providerId="AD" clId="Web-{F7A3F76E-0B66-8139-622C-631CEBAF6F2D}" dt="2025-07-10T22:58:22.434" v="12" actId="20577"/>
      <pc:docMkLst>
        <pc:docMk/>
      </pc:docMkLst>
      <pc:sldChg chg="modSp">
        <pc:chgData name="Karan Kwatra" userId="S::karan.kwatra@openavenuesfoundation.org::320ac6f7-6819-45fb-a28e-99d2ee278046" providerId="AD" clId="Web-{F7A3F76E-0B66-8139-622C-631CEBAF6F2D}" dt="2025-07-10T22:58:22.434" v="12" actId="20577"/>
        <pc:sldMkLst>
          <pc:docMk/>
          <pc:sldMk cId="3293059041" sldId="303"/>
        </pc:sldMkLst>
        <pc:spChg chg="mod">
          <ac:chgData name="Karan Kwatra" userId="S::karan.kwatra@openavenuesfoundation.org::320ac6f7-6819-45fb-a28e-99d2ee278046" providerId="AD" clId="Web-{F7A3F76E-0B66-8139-622C-631CEBAF6F2D}" dt="2025-07-10T22:58:22.434" v="12" actId="20577"/>
          <ac:spMkLst>
            <pc:docMk/>
            <pc:sldMk cId="3293059041" sldId="303"/>
            <ac:spMk id="16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c95993fc4a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c95993fc4a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a35eb75d8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a35eb75d8_0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051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a35eb75d8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a35eb75d8_0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8018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a35eb75d8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a35eb75d8_0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55587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ca35eb75d8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ca35eb75d8_0_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15016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a35eb75d8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a35eb75d8_0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81956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a35eb75d8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a35eb75d8_0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3767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a35eb75d8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a35eb75d8_0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9769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a35eb75d8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a35eb75d8_0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76911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ca35eb75d8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ca35eb75d8_0_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75656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a35eb75d8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a35eb75d8_0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14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ca35eb75d8_0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ca35eb75d8_0_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ca35eb75d8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ca35eb75d8_0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ca35eb75d8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ca35eb75d8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ca35eb75d8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ca35eb75d8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068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ca35eb75d8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ca35eb75d8_0_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a35eb75d8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a35eb75d8_0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7737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ca35eb75d8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ca35eb75d8_0_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000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a35eb75d8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a35eb75d8_0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5501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a35eb75d8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a35eb75d8_0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2070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" type="title">
  <p:cSld name="TITLE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Black">
  <p:cSld name="TITLE_1_2_1_1">
    <p:bg>
      <p:bgPr>
        <a:solidFill>
          <a:srgbClr val="BE9BFF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1"/>
          <p:cNvSpPr txBox="1">
            <a:spLocks noGrp="1"/>
          </p:cNvSpPr>
          <p:nvPr>
            <p:ph type="title"/>
          </p:nvPr>
        </p:nvSpPr>
        <p:spPr>
          <a:xfrm>
            <a:off x="395875" y="1180700"/>
            <a:ext cx="5948100" cy="2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Inter Tight"/>
              <a:buNone/>
              <a:defRPr sz="75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sz="7500" b="1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sz="7500" b="1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sz="7500" b="1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sz="7500" b="1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sz="7500" b="1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sz="7500" b="1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sz="7500" b="1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sz="7500" b="1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title" idx="2"/>
          </p:nvPr>
        </p:nvSpPr>
        <p:spPr>
          <a:xfrm>
            <a:off x="395875" y="4457100"/>
            <a:ext cx="5820600" cy="2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pic>
        <p:nvPicPr>
          <p:cNvPr id="25" name="Google Shape;2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00" y="411400"/>
            <a:ext cx="2845189" cy="2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lio white">
  <p:cSld name="TITLE_1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8" name="Google Shape;28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9600" y="4777027"/>
            <a:ext cx="1641801" cy="172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+ copy">
  <p:cSld name="TITLE_1_1_6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>
            <a:spLocks noGrp="1"/>
          </p:cNvSpPr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3500"/>
              <a:buFont typeface="Inter Tight"/>
              <a:buNone/>
              <a:defRPr sz="3500" b="1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body" idx="1"/>
          </p:nvPr>
        </p:nvSpPr>
        <p:spPr>
          <a:xfrm>
            <a:off x="459600" y="17967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36" name="Google Shape;36;p14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7" name="Google Shape;3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+ + Subhead + copy">
  <p:cSld name="TITLE_1_1_6_2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5"/>
          <p:cNvSpPr txBox="1">
            <a:spLocks noGrp="1"/>
          </p:cNvSpPr>
          <p:nvPr>
            <p:ph type="subTitle" idx="1"/>
          </p:nvPr>
        </p:nvSpPr>
        <p:spPr>
          <a:xfrm>
            <a:off x="459600" y="1742563"/>
            <a:ext cx="3594600" cy="3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1500"/>
              <a:buFont typeface="Inter Tight"/>
              <a:buNone/>
              <a:defRPr sz="1500" b="1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None/>
              <a:defRPr sz="15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None/>
              <a:defRPr sz="15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None/>
              <a:defRPr sz="15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None/>
              <a:defRPr sz="15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None/>
              <a:defRPr sz="15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None/>
              <a:defRPr sz="15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None/>
              <a:defRPr sz="15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None/>
              <a:defRPr sz="15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3500"/>
              <a:buFont typeface="Inter Tight"/>
              <a:buNone/>
              <a:defRPr sz="35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body" idx="2"/>
          </p:nvPr>
        </p:nvSpPr>
        <p:spPr>
          <a:xfrm>
            <a:off x="459600" y="23301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42" name="Google Shape;42;p15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3" name="Google Shape;4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+ copy 2">
  <p:cSld name="TITLE_1_1_6_1">
    <p:bg>
      <p:bgPr>
        <a:solidFill>
          <a:srgbClr val="BE9BFF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6"/>
          <p:cNvSpPr txBox="1">
            <a:spLocks noGrp="1"/>
          </p:cNvSpPr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3500"/>
              <a:buFont typeface="Inter Tight"/>
              <a:buNone/>
              <a:defRPr sz="35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body" idx="1"/>
          </p:nvPr>
        </p:nvSpPr>
        <p:spPr>
          <a:xfrm>
            <a:off x="459600" y="17967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47" name="Google Shape;47;p16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8" name="Google Shape;4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+ + Subhead + copy 2">
  <p:cSld name="TITLE_1_1_6_2_1">
    <p:bg>
      <p:bgPr>
        <a:solidFill>
          <a:srgbClr val="BE9BFF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subTitle" idx="1"/>
          </p:nvPr>
        </p:nvSpPr>
        <p:spPr>
          <a:xfrm>
            <a:off x="459600" y="1742563"/>
            <a:ext cx="3594600" cy="3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None/>
              <a:defRPr sz="15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sz="15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sz="15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sz="15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sz="15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sz="15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sz="15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sz="15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sz="15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3500"/>
              <a:buFont typeface="Inter Tight"/>
              <a:buNone/>
              <a:defRPr sz="35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body" idx="2"/>
          </p:nvPr>
        </p:nvSpPr>
        <p:spPr>
          <a:xfrm>
            <a:off x="459600" y="23301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53" name="Google Shape;53;p17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54" name="Google Shape;5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+ + Subhead + copy dark">
  <p:cSld name="TITLE_1_1_6_2_1_1">
    <p:bg>
      <p:bgPr>
        <a:solidFill>
          <a:srgbClr val="242385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9"/>
          <p:cNvSpPr txBox="1">
            <a:spLocks noGrp="1"/>
          </p:cNvSpPr>
          <p:nvPr>
            <p:ph type="subTitle" idx="1"/>
          </p:nvPr>
        </p:nvSpPr>
        <p:spPr>
          <a:xfrm>
            <a:off x="459600" y="1742563"/>
            <a:ext cx="3594600" cy="3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1500"/>
              <a:buFont typeface="Inter Tight"/>
              <a:buNone/>
              <a:defRPr sz="1500" b="1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None/>
              <a:defRPr sz="15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None/>
              <a:defRPr sz="15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None/>
              <a:defRPr sz="15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None/>
              <a:defRPr sz="15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None/>
              <a:defRPr sz="15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None/>
              <a:defRPr sz="15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None/>
              <a:defRPr sz="15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None/>
              <a:defRPr sz="15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 Tight"/>
              <a:buNone/>
              <a:defRPr sz="35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body" idx="2"/>
          </p:nvPr>
        </p:nvSpPr>
        <p:spPr>
          <a:xfrm>
            <a:off x="459600" y="23301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sz="15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sz="15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sz="15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sz="15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sz="15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sz="15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sz="15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sz="15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sz="15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64" name="Google Shape;64;p19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65" name="Google Shape;6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small purple">
  <p:cSld name="TITLE_1_1_5">
    <p:bg>
      <p:bgPr>
        <a:solidFill>
          <a:srgbClr val="BE9BFF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0"/>
          <p:cNvSpPr>
            <a:spLocks noGrp="1"/>
          </p:cNvSpPr>
          <p:nvPr>
            <p:ph type="pic" idx="2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0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69" name="Google Shape;6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small white">
  <p:cSld name="TITLE_1_1_5_2">
    <p:bg>
      <p:bgPr>
        <a:solidFill>
          <a:schemeClr val="lt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>
            <a:spLocks noGrp="1"/>
          </p:cNvSpPr>
          <p:nvPr>
            <p:ph type="pic" idx="2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1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73" name="Google Shape;7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small dark">
  <p:cSld name="TITLE_1_1_5_1">
    <p:bg>
      <p:bgPr>
        <a:solidFill>
          <a:srgbClr val="242385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>
            <a:spLocks noGrp="1"/>
          </p:cNvSpPr>
          <p:nvPr>
            <p:ph type="pic" idx="2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77" name="Google Shape;7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TITLE_1_3_1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">
  <p:cSld name="TITLE_1_1_4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4"/>
          <p:cNvSpPr>
            <a:spLocks noGrp="1"/>
          </p:cNvSpPr>
          <p:nvPr>
            <p:ph type="pic" idx="2"/>
          </p:nvPr>
        </p:nvSpPr>
        <p:spPr>
          <a:xfrm>
            <a:off x="459625" y="501675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4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85" name="Google Shape;8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lue">
  <p:cSld name="TITLE_1_1_4_2">
    <p:bg>
      <p:bgPr>
        <a:solidFill>
          <a:srgbClr val="5370E7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6"/>
          <p:cNvSpPr>
            <a:spLocks noGrp="1"/>
          </p:cNvSpPr>
          <p:nvPr>
            <p:ph type="pic" idx="2"/>
          </p:nvPr>
        </p:nvSpPr>
        <p:spPr>
          <a:xfrm>
            <a:off x="459625" y="501675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6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93" name="Google Shape;9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dark">
  <p:cSld name="TITLE_1_1_4_1">
    <p:bg>
      <p:bgPr>
        <a:solidFill>
          <a:srgbClr val="242385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7"/>
          <p:cNvSpPr>
            <a:spLocks noGrp="1"/>
          </p:cNvSpPr>
          <p:nvPr>
            <p:ph type="pic" idx="2"/>
          </p:nvPr>
        </p:nvSpPr>
        <p:spPr>
          <a:xfrm>
            <a:off x="459600" y="536700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27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97" name="Google Shape;9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purple">
  <p:cSld name="TITLE_1_1_3">
    <p:bg>
      <p:bgPr>
        <a:solidFill>
          <a:srgbClr val="BE9B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8"/>
          <p:cNvSpPr txBox="1">
            <a:spLocks noGrp="1"/>
          </p:cNvSpPr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Inter Tight"/>
              <a:buNone/>
              <a:defRPr sz="100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500"/>
              <a:buFont typeface="Inter Tight"/>
              <a:buNone/>
              <a:defRPr sz="7500" b="1"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500"/>
              <a:buFont typeface="Inter Tight"/>
              <a:buNone/>
              <a:defRPr sz="7500" b="1"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500"/>
              <a:buFont typeface="Inter Tight"/>
              <a:buNone/>
              <a:defRPr sz="7500" b="1"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500"/>
              <a:buFont typeface="Inter Tight"/>
              <a:buNone/>
              <a:defRPr sz="7500" b="1"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500"/>
              <a:buFont typeface="Inter Tight"/>
              <a:buNone/>
              <a:defRPr sz="7500" b="1"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500"/>
              <a:buFont typeface="Inter Tight"/>
              <a:buNone/>
              <a:defRPr sz="7500" b="1"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500"/>
              <a:buFont typeface="Inter Tight"/>
              <a:buNone/>
              <a:defRPr sz="7500" b="1"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500"/>
              <a:buFont typeface="Inter Tight"/>
              <a:buNone/>
              <a:defRPr sz="7500" b="1"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100" name="Google Shape;100;p2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01" name="Google Shape;101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White">
  <p:cSld name="TITLE_1_1_3_1">
    <p:bg>
      <p:bgPr>
        <a:solidFill>
          <a:schemeClr val="lt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9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04" name="Google Shape;104;p29"/>
          <p:cNvSpPr txBox="1">
            <a:spLocks noGrp="1"/>
          </p:cNvSpPr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10000"/>
              <a:buFont typeface="Inter Tight"/>
              <a:buNone/>
              <a:defRPr sz="10000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sz="7500" b="1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sz="7500" b="1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sz="7500" b="1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sz="7500" b="1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sz="7500" b="1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sz="7500" b="1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sz="7500" b="1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sz="7500" b="1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pic>
        <p:nvPicPr>
          <p:cNvPr id="105" name="Google Shape;10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dark">
  <p:cSld name="TITLE_1_1_3_1_1">
    <p:bg>
      <p:bgPr>
        <a:solidFill>
          <a:srgbClr val="242385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0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08" name="Google Shape;108;p30"/>
          <p:cNvSpPr txBox="1">
            <a:spLocks noGrp="1"/>
          </p:cNvSpPr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10000"/>
              <a:buFont typeface="Inter Tight"/>
              <a:buNone/>
              <a:defRPr sz="10000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sz="7500" b="1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sz="7500" b="1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sz="7500" b="1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sz="7500" b="1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sz="7500" b="1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sz="7500" b="1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sz="7500" b="1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sz="7500" b="1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pic>
        <p:nvPicPr>
          <p:cNvPr id="109" name="Google Shape;109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blue">
  <p:cSld name="TITLE_1_1_3_1_1_1">
    <p:bg>
      <p:bgPr>
        <a:solidFill>
          <a:srgbClr val="5370E7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1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12" name="Google Shape;112;p31"/>
          <p:cNvSpPr txBox="1">
            <a:spLocks noGrp="1"/>
          </p:cNvSpPr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0"/>
              <a:buFont typeface="Inter Tight"/>
              <a:buNone/>
              <a:defRPr sz="100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sz="75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sz="75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sz="75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sz="75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sz="75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sz="75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sz="75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sz="75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pic>
        <p:nvPicPr>
          <p:cNvPr id="113" name="Google Shape;113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white">
  <p:cSld name="TITLE_1_1_2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2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sz="5000" b="1">
              <a:solidFill>
                <a:srgbClr val="5370E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16" name="Google Shape;116;p3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17" name="Google Shape;117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purple">
  <p:cSld name="TITLE_1_1_2_1">
    <p:bg>
      <p:bgPr>
        <a:solidFill>
          <a:srgbClr val="BE9BFF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3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sz="5000" b="1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20" name="Google Shape;120;p33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21" name="Google Shape;12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dark">
  <p:cSld name="TITLE_1_1_2_1_1">
    <p:bg>
      <p:bgPr>
        <a:solidFill>
          <a:srgbClr val="242385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4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24" name="Google Shape;124;p34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sz="5000" b="1">
              <a:solidFill>
                <a:srgbClr val="BE9BFF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25" name="Google Shape;125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purple">
  <p:cSld name="TITLE_1_3_1_1">
    <p:bg>
      <p:bgPr>
        <a:solidFill>
          <a:srgbClr val="BE9B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blue">
  <p:cSld name="TITLE_1_1_2_1_1_1">
    <p:bg>
      <p:bgPr>
        <a:solidFill>
          <a:srgbClr val="5370E7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5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28" name="Google Shape;128;p35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sz="5000" b="1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29" name="Google Shape;129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lio purple">
  <p:cSld name="TITLE_1_1_1_1">
    <p:bg>
      <p:bgPr>
        <a:solidFill>
          <a:srgbClr val="BE9BFF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7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35" name="Google Shape;135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lio blue">
  <p:cSld name="TITLE_1_1_1_1_1">
    <p:bg>
      <p:bgPr>
        <a:solidFill>
          <a:srgbClr val="5370E7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38" name="Google Shape;138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light">
  <p:cSld name="TITLE_1_3_1_1_1">
    <p:bg>
      <p:bgPr>
        <a:solidFill>
          <a:srgbClr val="FAF5FF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TITLE_1_3_1_1_1_1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TITLE_1_3_1_1_1_1_1">
    <p:bg>
      <p:bgPr>
        <a:solidFill>
          <a:srgbClr val="242385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lue">
  <p:cSld name="TITLE_1_3_1_1_1_1_1_1">
    <p:bg>
      <p:bgPr>
        <a:solidFill>
          <a:srgbClr val="5370E7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hite">
  <p:cSld name="TITLE_1_2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9"/>
          <p:cNvSpPr txBox="1">
            <a:spLocks noGrp="1"/>
          </p:cNvSpPr>
          <p:nvPr>
            <p:ph type="title"/>
          </p:nvPr>
        </p:nvSpPr>
        <p:spPr>
          <a:xfrm>
            <a:off x="395875" y="1180700"/>
            <a:ext cx="5948100" cy="2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sz="75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sz="7500" b="1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sz="7500" b="1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sz="7500" b="1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sz="7500" b="1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sz="7500" b="1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sz="7500" b="1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sz="7500" b="1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sz="7500" b="1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title" idx="2"/>
          </p:nvPr>
        </p:nvSpPr>
        <p:spPr>
          <a:xfrm>
            <a:off x="395875" y="4457100"/>
            <a:ext cx="5820600" cy="2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pic>
        <p:nvPicPr>
          <p:cNvPr id="17" name="Google Shape;1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38" y="411392"/>
            <a:ext cx="2845117" cy="2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Yellow">
  <p:cSld name="TITLE_1_2_1">
    <p:bg>
      <p:bgPr>
        <a:solidFill>
          <a:srgbClr val="5370E7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0"/>
          <p:cNvSpPr txBox="1">
            <a:spLocks noGrp="1"/>
          </p:cNvSpPr>
          <p:nvPr>
            <p:ph type="title"/>
          </p:nvPr>
        </p:nvSpPr>
        <p:spPr>
          <a:xfrm>
            <a:off x="395875" y="1180700"/>
            <a:ext cx="5948100" cy="2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Inter Tight"/>
              <a:buNone/>
              <a:defRPr sz="75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sz="75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sz="75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sz="75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sz="75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sz="75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sz="75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sz="75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sz="75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title" idx="2"/>
          </p:nvPr>
        </p:nvSpPr>
        <p:spPr>
          <a:xfrm>
            <a:off x="395875" y="4457100"/>
            <a:ext cx="5820600" cy="2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pic>
        <p:nvPicPr>
          <p:cNvPr id="21" name="Google Shape;2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00" y="411400"/>
            <a:ext cx="2845189" cy="2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  <p:sldLayoutId id="2147483662" r:id="rId14"/>
    <p:sldLayoutId id="2147483663" r:id="rId15"/>
    <p:sldLayoutId id="2147483665" r:id="rId16"/>
    <p:sldLayoutId id="2147483666" r:id="rId17"/>
    <p:sldLayoutId id="2147483667" r:id="rId18"/>
    <p:sldLayoutId id="2147483668" r:id="rId19"/>
    <p:sldLayoutId id="2147483670" r:id="rId20"/>
    <p:sldLayoutId id="2147483672" r:id="rId21"/>
    <p:sldLayoutId id="2147483673" r:id="rId22"/>
    <p:sldLayoutId id="2147483674" r:id="rId23"/>
    <p:sldLayoutId id="2147483675" r:id="rId24"/>
    <p:sldLayoutId id="2147483676" r:id="rId25"/>
    <p:sldLayoutId id="2147483677" r:id="rId26"/>
    <p:sldLayoutId id="2147483678" r:id="rId27"/>
    <p:sldLayoutId id="2147483679" r:id="rId28"/>
    <p:sldLayoutId id="2147483680" r:id="rId29"/>
    <p:sldLayoutId id="2147483681" r:id="rId30"/>
    <p:sldLayoutId id="2147483683" r:id="rId31"/>
    <p:sldLayoutId id="2147483684" r:id="rId3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docs.github.com/en/get-started" TargetMode="External"/><Relationship Id="rId7" Type="http://schemas.openxmlformats.org/officeDocument/2006/relationships/hyperlink" Target="https://nextjs.org/doc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prisma.io/docs/orm" TargetMode="External"/><Relationship Id="rId5" Type="http://schemas.openxmlformats.org/officeDocument/2006/relationships/hyperlink" Target="https://www.w3schools.com/sql/" TargetMode="External"/><Relationship Id="rId4" Type="http://schemas.openxmlformats.org/officeDocument/2006/relationships/hyperlink" Target="https://nodejs.org/en/download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9300" y="3752000"/>
            <a:ext cx="5286627" cy="108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3"/>
          <p:cNvSpPr txBox="1">
            <a:spLocks noGrp="1"/>
          </p:cNvSpPr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Logic Tier </a:t>
            </a:r>
            <a:endParaRPr dirty="0"/>
          </a:p>
        </p:txBody>
      </p:sp>
      <p:sp>
        <p:nvSpPr>
          <p:cNvPr id="169" name="Google Shape;169;p43"/>
          <p:cNvSpPr txBox="1">
            <a:spLocks noGrp="1"/>
          </p:cNvSpPr>
          <p:nvPr>
            <p:ph type="body" idx="2"/>
          </p:nvPr>
        </p:nvSpPr>
        <p:spPr>
          <a:xfrm>
            <a:off x="459600" y="1496075"/>
            <a:ext cx="5242700" cy="26628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>
              <a:buFontTx/>
              <a:buChar char="-"/>
            </a:pPr>
            <a:r>
              <a:rPr lang="en-US" b="1" dirty="0"/>
              <a:t>Definition: </a:t>
            </a:r>
            <a:r>
              <a:rPr lang="en-US" dirty="0"/>
              <a:t>The middle layer, responsible for processing user inputs, applying business rules, and making logical decisions.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="1" dirty="0"/>
              <a:t>Examples: </a:t>
            </a:r>
            <a:r>
              <a:rPr lang="en-US" dirty="0"/>
              <a:t>APIs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="1" dirty="0"/>
              <a:t>Responsibilities: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Processing requests from the presentation tier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Implementing business logic and rules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Communicating with the data tier 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Technologies: </a:t>
            </a:r>
            <a:r>
              <a:rPr lang="en-US" dirty="0"/>
              <a:t>Java, C#, Node.js, Python</a:t>
            </a:r>
            <a:endParaRPr b="1" dirty="0"/>
          </a:p>
        </p:txBody>
      </p:sp>
      <p:pic>
        <p:nvPicPr>
          <p:cNvPr id="170" name="Google Shape;17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6" name="Picture 4" descr="What is an API (Application Programming Interface) - GeeksforGeeks">
            <a:extLst>
              <a:ext uri="{FF2B5EF4-FFF2-40B4-BE49-F238E27FC236}">
                <a16:creationId xmlns:a16="http://schemas.microsoft.com/office/drawing/2014/main" id="{3AD8A378-A6A8-9A39-0A25-8D2024CB7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410" y="2711669"/>
            <a:ext cx="4272590" cy="200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642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3"/>
          <p:cNvSpPr txBox="1">
            <a:spLocks noGrp="1"/>
          </p:cNvSpPr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Tier</a:t>
            </a:r>
            <a:endParaRPr dirty="0"/>
          </a:p>
        </p:txBody>
      </p:sp>
      <p:sp>
        <p:nvSpPr>
          <p:cNvPr id="169" name="Google Shape;169;p43"/>
          <p:cNvSpPr txBox="1">
            <a:spLocks noGrp="1"/>
          </p:cNvSpPr>
          <p:nvPr>
            <p:ph type="body" idx="2"/>
          </p:nvPr>
        </p:nvSpPr>
        <p:spPr>
          <a:xfrm>
            <a:off x="459600" y="1496075"/>
            <a:ext cx="5242700" cy="26628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>
              <a:buFontTx/>
              <a:buChar char="-"/>
            </a:pPr>
            <a:r>
              <a:rPr lang="en-US" b="1" dirty="0"/>
              <a:t>Definition: </a:t>
            </a:r>
            <a:r>
              <a:rPr lang="en-US" dirty="0"/>
              <a:t>The bottom layer, responsible for storing and retrieving data from databases or other data storage systems.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="1" dirty="0"/>
              <a:t>Examples: </a:t>
            </a:r>
            <a:r>
              <a:rPr lang="en-US" dirty="0"/>
              <a:t>SQL databases, NoSQL databases, file storage systems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="1" dirty="0"/>
              <a:t>Responsibilities: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Managing data storage and retrieval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Ensuring data integrity and security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Providing data to the logic tier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Technologies: </a:t>
            </a:r>
            <a:r>
              <a:rPr lang="en-US" dirty="0"/>
              <a:t>MySQL, PostgreSQL, MongoDB</a:t>
            </a:r>
            <a:endParaRPr b="1" dirty="0"/>
          </a:p>
        </p:txBody>
      </p:sp>
      <p:pic>
        <p:nvPicPr>
          <p:cNvPr id="170" name="Google Shape;17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Most Popular Databases: Best Database to Work in 2020">
            <a:extLst>
              <a:ext uri="{FF2B5EF4-FFF2-40B4-BE49-F238E27FC236}">
                <a16:creationId xmlns:a16="http://schemas.microsoft.com/office/drawing/2014/main" id="{59D4989D-87D7-1E6D-14C5-AD0B45460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252" y="2627093"/>
            <a:ext cx="4052187" cy="207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442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3"/>
          <p:cNvSpPr txBox="1">
            <a:spLocks noGrp="1"/>
          </p:cNvSpPr>
          <p:nvPr>
            <p:ph type="title"/>
          </p:nvPr>
        </p:nvSpPr>
        <p:spPr>
          <a:xfrm>
            <a:off x="459599" y="442475"/>
            <a:ext cx="5242699" cy="10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Benefits and Challenges</a:t>
            </a:r>
            <a:endParaRPr dirty="0"/>
          </a:p>
        </p:txBody>
      </p:sp>
      <p:sp>
        <p:nvSpPr>
          <p:cNvPr id="169" name="Google Shape;169;p43"/>
          <p:cNvSpPr txBox="1">
            <a:spLocks noGrp="1"/>
          </p:cNvSpPr>
          <p:nvPr>
            <p:ph type="body" idx="2"/>
          </p:nvPr>
        </p:nvSpPr>
        <p:spPr>
          <a:xfrm>
            <a:off x="459600" y="1496075"/>
            <a:ext cx="5242700" cy="26628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>
              <a:buFontTx/>
              <a:buChar char="-"/>
            </a:pPr>
            <a:r>
              <a:rPr lang="en-US" b="1" dirty="0"/>
              <a:t>Benefits: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Scalability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Maintainability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Flexibility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Reusability</a:t>
            </a:r>
          </a:p>
          <a:p>
            <a:pPr marL="285750" lvl="0" indent="-285750">
              <a:buFontTx/>
              <a:buChar char="-"/>
            </a:pPr>
            <a:r>
              <a:rPr lang="en-US" b="1" dirty="0"/>
              <a:t>Challenges: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Complexity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Performance Overhead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Development Time</a:t>
            </a:r>
            <a:endParaRPr dirty="0"/>
          </a:p>
        </p:txBody>
      </p:sp>
      <p:pic>
        <p:nvPicPr>
          <p:cNvPr id="170" name="Google Shape;17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 descr="The balance of life - TheDailyGuardian">
            <a:extLst>
              <a:ext uri="{FF2B5EF4-FFF2-40B4-BE49-F238E27FC236}">
                <a16:creationId xmlns:a16="http://schemas.microsoft.com/office/drawing/2014/main" id="{76B352AD-5540-B54B-21C5-9B723D169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793" y="1603701"/>
            <a:ext cx="4351283" cy="244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601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7"/>
          <p:cNvSpPr txBox="1">
            <a:spLocks noGrp="1"/>
          </p:cNvSpPr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Requirements</a:t>
            </a:r>
            <a:endParaRPr dirty="0"/>
          </a:p>
        </p:txBody>
      </p:sp>
      <p:pic>
        <p:nvPicPr>
          <p:cNvPr id="195" name="Google Shape;19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975" y="4632350"/>
            <a:ext cx="1852051" cy="380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6088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3"/>
          <p:cNvSpPr txBox="1">
            <a:spLocks noGrp="1"/>
          </p:cNvSpPr>
          <p:nvPr>
            <p:ph type="title"/>
          </p:nvPr>
        </p:nvSpPr>
        <p:spPr>
          <a:xfrm>
            <a:off x="459599" y="442475"/>
            <a:ext cx="5242699" cy="10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General Requirements</a:t>
            </a:r>
            <a:endParaRPr dirty="0"/>
          </a:p>
        </p:txBody>
      </p:sp>
      <p:sp>
        <p:nvSpPr>
          <p:cNvPr id="169" name="Google Shape;169;p43"/>
          <p:cNvSpPr txBox="1">
            <a:spLocks noGrp="1"/>
          </p:cNvSpPr>
          <p:nvPr>
            <p:ph type="body" idx="2"/>
          </p:nvPr>
        </p:nvSpPr>
        <p:spPr>
          <a:xfrm>
            <a:off x="459600" y="1496075"/>
            <a:ext cx="5242700" cy="26628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>
              <a:buFontTx/>
              <a:buChar char="-"/>
            </a:pPr>
            <a:r>
              <a:rPr lang="en-US" dirty="0"/>
              <a:t>Develop a full stack application utilizing a three-tier architecture </a:t>
            </a:r>
          </a:p>
          <a:p>
            <a:pPr marL="285750" lvl="0" indent="-285750">
              <a:buFontTx/>
              <a:buChar char="-"/>
            </a:pPr>
            <a:r>
              <a:rPr lang="en-US" dirty="0"/>
              <a:t>The application should include a creative and meaningful dataset </a:t>
            </a:r>
          </a:p>
        </p:txBody>
      </p:sp>
      <p:pic>
        <p:nvPicPr>
          <p:cNvPr id="170" name="Google Shape;17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6" name="Picture 2" descr="How to Identify, Gather, And Define Non Functional Requirements">
            <a:extLst>
              <a:ext uri="{FF2B5EF4-FFF2-40B4-BE49-F238E27FC236}">
                <a16:creationId xmlns:a16="http://schemas.microsoft.com/office/drawing/2014/main" id="{CDFC163A-6EC8-6B26-638B-8A906DB34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533" y="1837453"/>
            <a:ext cx="3239313" cy="232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054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3"/>
          <p:cNvSpPr txBox="1">
            <a:spLocks noGrp="1"/>
          </p:cNvSpPr>
          <p:nvPr>
            <p:ph type="title"/>
          </p:nvPr>
        </p:nvSpPr>
        <p:spPr>
          <a:xfrm>
            <a:off x="459599" y="442475"/>
            <a:ext cx="5242699" cy="10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Frontend Requirements </a:t>
            </a:r>
            <a:endParaRPr dirty="0"/>
          </a:p>
        </p:txBody>
      </p:sp>
      <p:sp>
        <p:nvSpPr>
          <p:cNvPr id="169" name="Google Shape;169;p43"/>
          <p:cNvSpPr txBox="1">
            <a:spLocks noGrp="1"/>
          </p:cNvSpPr>
          <p:nvPr>
            <p:ph type="body" idx="2"/>
          </p:nvPr>
        </p:nvSpPr>
        <p:spPr>
          <a:xfrm>
            <a:off x="459600" y="1496075"/>
            <a:ext cx="5242700" cy="26628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>
              <a:buFontTx/>
              <a:buChar char="-"/>
            </a:pPr>
            <a:r>
              <a:rPr lang="en-US" b="1" dirty="0"/>
              <a:t>User Interface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Design an intuitive and user-friendly interface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Include features like navigation menus, forms, and interactive elements. 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Technologies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Use modern frontend technologies such as HTML, CSS, JS/TS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Utilize a frontend framework like React, Angular, or </a:t>
            </a:r>
            <a:r>
              <a:rPr lang="en-US" dirty="0" err="1"/>
              <a:t>Vue.js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i="1" dirty="0"/>
              <a:t>For this project we will be using </a:t>
            </a:r>
            <a:r>
              <a:rPr lang="en-US" i="1" dirty="0" err="1"/>
              <a:t>Next.js</a:t>
            </a:r>
            <a:endParaRPr lang="en-US" i="1" dirty="0"/>
          </a:p>
        </p:txBody>
      </p:sp>
      <p:pic>
        <p:nvPicPr>
          <p:cNvPr id="170" name="Google Shape;17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6" name="Picture 2" descr="How to Identify, Gather, And Define Non Functional Requirements">
            <a:extLst>
              <a:ext uri="{FF2B5EF4-FFF2-40B4-BE49-F238E27FC236}">
                <a16:creationId xmlns:a16="http://schemas.microsoft.com/office/drawing/2014/main" id="{CDFC163A-6EC8-6B26-638B-8A906DB34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533" y="1837453"/>
            <a:ext cx="3239313" cy="232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608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3"/>
          <p:cNvSpPr txBox="1">
            <a:spLocks noGrp="1"/>
          </p:cNvSpPr>
          <p:nvPr>
            <p:ph type="title"/>
          </p:nvPr>
        </p:nvSpPr>
        <p:spPr>
          <a:xfrm>
            <a:off x="459599" y="442475"/>
            <a:ext cx="5242699" cy="10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Backend Requirements</a:t>
            </a:r>
            <a:endParaRPr dirty="0"/>
          </a:p>
        </p:txBody>
      </p:sp>
      <p:sp>
        <p:nvSpPr>
          <p:cNvPr id="169" name="Google Shape;169;p43"/>
          <p:cNvSpPr txBox="1">
            <a:spLocks noGrp="1"/>
          </p:cNvSpPr>
          <p:nvPr>
            <p:ph type="body" idx="2"/>
          </p:nvPr>
        </p:nvSpPr>
        <p:spPr>
          <a:xfrm>
            <a:off x="459600" y="1496075"/>
            <a:ext cx="5242700" cy="26628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>
              <a:buFontTx/>
              <a:buChar char="-"/>
            </a:pPr>
            <a:r>
              <a:rPr lang="en-US" b="1" dirty="0"/>
              <a:t>Application Logic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Implement core business logic and rules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Ensure secure handling of data and user interactions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Technologies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Develop RESTful APIs to handle requests from the frontend</a:t>
            </a:r>
          </a:p>
          <a:p>
            <a:pPr marL="742950" lvl="1" indent="-285750">
              <a:buFontTx/>
              <a:buChar char="-"/>
            </a:pPr>
            <a:r>
              <a:rPr lang="en-US" i="1" dirty="0"/>
              <a:t>For this project we will be using  Next.js deployed on </a:t>
            </a:r>
            <a:r>
              <a:rPr lang="en-US" i="1" dirty="0" err="1"/>
              <a:t>Vercel</a:t>
            </a:r>
            <a:r>
              <a:rPr lang="en-US" i="1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Functionality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Process and respond to frontend requests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Interact with data tier </a:t>
            </a:r>
          </a:p>
          <a:p>
            <a:pPr marL="742950" lvl="1" indent="-285750">
              <a:buFontTx/>
              <a:buChar char="-"/>
            </a:pPr>
            <a:endParaRPr lang="en-US" dirty="0"/>
          </a:p>
        </p:txBody>
      </p:sp>
      <p:pic>
        <p:nvPicPr>
          <p:cNvPr id="170" name="Google Shape;17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6" name="Picture 2" descr="How to Identify, Gather, And Define Non Functional Requirements">
            <a:extLst>
              <a:ext uri="{FF2B5EF4-FFF2-40B4-BE49-F238E27FC236}">
                <a16:creationId xmlns:a16="http://schemas.microsoft.com/office/drawing/2014/main" id="{CDFC163A-6EC8-6B26-638B-8A906DB34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533" y="1837453"/>
            <a:ext cx="3239313" cy="232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059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3"/>
          <p:cNvSpPr txBox="1">
            <a:spLocks noGrp="1"/>
          </p:cNvSpPr>
          <p:nvPr>
            <p:ph type="title"/>
          </p:nvPr>
        </p:nvSpPr>
        <p:spPr>
          <a:xfrm>
            <a:off x="459599" y="442475"/>
            <a:ext cx="5242699" cy="10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Tier</a:t>
            </a:r>
            <a:endParaRPr dirty="0"/>
          </a:p>
        </p:txBody>
      </p:sp>
      <p:sp>
        <p:nvSpPr>
          <p:cNvPr id="169" name="Google Shape;169;p43"/>
          <p:cNvSpPr txBox="1">
            <a:spLocks noGrp="1"/>
          </p:cNvSpPr>
          <p:nvPr>
            <p:ph type="body" idx="2"/>
          </p:nvPr>
        </p:nvSpPr>
        <p:spPr>
          <a:xfrm>
            <a:off x="459600" y="1496075"/>
            <a:ext cx="5242700" cy="26628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>
              <a:buFontTx/>
              <a:buChar char="-"/>
            </a:pPr>
            <a:r>
              <a:rPr lang="en-US" b="1" dirty="0"/>
              <a:t>Database Design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Create a normalized database schema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Define relationships between entities 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Technologies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Use a relational database like MySQL, Postgres</a:t>
            </a:r>
          </a:p>
          <a:p>
            <a:pPr marL="742950" lvl="1" indent="-285750">
              <a:buFontTx/>
              <a:buChar char="-"/>
            </a:pPr>
            <a:r>
              <a:rPr lang="en-US" i="1" dirty="0"/>
              <a:t>For this project we will be using a Postgres database and Prisma 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Functionality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Implement CRUD operations</a:t>
            </a:r>
          </a:p>
          <a:p>
            <a:pPr marL="742950" lvl="1" indent="-285750">
              <a:buFontTx/>
              <a:buChar char="-"/>
            </a:pPr>
            <a:endParaRPr lang="en-US" dirty="0"/>
          </a:p>
        </p:txBody>
      </p:sp>
      <p:pic>
        <p:nvPicPr>
          <p:cNvPr id="170" name="Google Shape;17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6" name="Picture 2" descr="How to Identify, Gather, And Define Non Functional Requirements">
            <a:extLst>
              <a:ext uri="{FF2B5EF4-FFF2-40B4-BE49-F238E27FC236}">
                <a16:creationId xmlns:a16="http://schemas.microsoft.com/office/drawing/2014/main" id="{CDFC163A-6EC8-6B26-638B-8A906DB34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533" y="1837453"/>
            <a:ext cx="3239313" cy="232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971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7"/>
          <p:cNvSpPr txBox="1">
            <a:spLocks noGrp="1"/>
          </p:cNvSpPr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Workspace Preparation</a:t>
            </a:r>
            <a:endParaRPr dirty="0"/>
          </a:p>
        </p:txBody>
      </p:sp>
      <p:pic>
        <p:nvPicPr>
          <p:cNvPr id="195" name="Google Shape;19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975" y="4632350"/>
            <a:ext cx="1852051" cy="380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8515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3"/>
          <p:cNvSpPr txBox="1">
            <a:spLocks noGrp="1"/>
          </p:cNvSpPr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Things to Download </a:t>
            </a:r>
            <a:endParaRPr dirty="0"/>
          </a:p>
        </p:txBody>
      </p:sp>
      <p:sp>
        <p:nvSpPr>
          <p:cNvPr id="169" name="Google Shape;169;p43"/>
          <p:cNvSpPr txBox="1">
            <a:spLocks noGrp="1"/>
          </p:cNvSpPr>
          <p:nvPr>
            <p:ph type="body" idx="2"/>
          </p:nvPr>
        </p:nvSpPr>
        <p:spPr>
          <a:xfrm>
            <a:off x="459600" y="1496075"/>
            <a:ext cx="5242700" cy="26628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Github</a:t>
            </a:r>
            <a:r>
              <a:rPr lang="en-US" dirty="0"/>
              <a:t> (setup an account): </a:t>
            </a:r>
            <a:r>
              <a:rPr lang="en-US" dirty="0">
                <a:hlinkClick r:id="rId3"/>
              </a:rPr>
              <a:t>https://docs.github.com/en/get-started</a:t>
            </a:r>
            <a:r>
              <a:rPr lang="en-US" dirty="0"/>
              <a:t>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Think about the dataset you want to use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Node.js: </a:t>
            </a:r>
            <a:r>
              <a:rPr lang="en-US" dirty="0">
                <a:hlinkClick r:id="rId4"/>
              </a:rPr>
              <a:t>https://nodejs.org/en/download</a:t>
            </a:r>
            <a:r>
              <a:rPr lang="en-US" dirty="0"/>
              <a:t>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Postgres: (SQL Intro: </a:t>
            </a:r>
            <a:r>
              <a:rPr lang="en-US" dirty="0">
                <a:hlinkClick r:id="rId5"/>
              </a:rPr>
              <a:t>https://www.w3schools.com/sql/</a:t>
            </a:r>
            <a:r>
              <a:rPr lang="en-US" dirty="0"/>
              <a:t>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Prisma: </a:t>
            </a:r>
            <a:r>
              <a:rPr lang="en-US" dirty="0">
                <a:hlinkClick r:id="rId6"/>
              </a:rPr>
              <a:t>https://www.prisma.io/docs/orm</a:t>
            </a:r>
            <a:r>
              <a:rPr lang="en-US" dirty="0"/>
              <a:t>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Next.js: </a:t>
            </a:r>
            <a:r>
              <a:rPr lang="en-US" dirty="0">
                <a:hlinkClick r:id="rId7"/>
              </a:rPr>
              <a:t>https://nextjs.org/docs</a:t>
            </a:r>
            <a:r>
              <a:rPr lang="en-US" dirty="0"/>
              <a:t> </a:t>
            </a:r>
          </a:p>
        </p:txBody>
      </p:sp>
      <p:pic>
        <p:nvPicPr>
          <p:cNvPr id="170" name="Google Shape;170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5238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1"/>
          <p:cNvSpPr txBox="1">
            <a:spLocks noGrp="1"/>
          </p:cNvSpPr>
          <p:nvPr>
            <p:ph type="title"/>
          </p:nvPr>
        </p:nvSpPr>
        <p:spPr>
          <a:xfrm>
            <a:off x="395875" y="1180700"/>
            <a:ext cx="5948100" cy="280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Introductions</a:t>
            </a:r>
            <a:endParaRPr dirty="0"/>
          </a:p>
        </p:txBody>
      </p:sp>
      <p:sp>
        <p:nvSpPr>
          <p:cNvPr id="156" name="Google Shape;156;p41"/>
          <p:cNvSpPr txBox="1">
            <a:spLocks noGrp="1"/>
          </p:cNvSpPr>
          <p:nvPr>
            <p:ph type="title" idx="2"/>
          </p:nvPr>
        </p:nvSpPr>
        <p:spPr>
          <a:xfrm>
            <a:off x="395875" y="4457100"/>
            <a:ext cx="5820600" cy="297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July 2024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872" y="3847899"/>
            <a:ext cx="5194202" cy="10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2"/>
          <p:cNvSpPr txBox="1"/>
          <p:nvPr/>
        </p:nvSpPr>
        <p:spPr>
          <a:xfrm>
            <a:off x="4462350" y="1965750"/>
            <a:ext cx="42180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lvl="0" indent="-23240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1500"/>
              <a:buFont typeface="Inter Tight Light"/>
              <a:buChar char="●"/>
            </a:pPr>
            <a:r>
              <a:rPr lang="en-US" sz="1500" dirty="0">
                <a:solidFill>
                  <a:schemeClr val="lt1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Introductions</a:t>
            </a:r>
          </a:p>
          <a:p>
            <a:pPr marL="274320" lvl="0" indent="-23240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1500"/>
              <a:buFont typeface="Inter Tight Light"/>
              <a:buChar char="●"/>
            </a:pPr>
            <a:r>
              <a:rPr lang="en-US" sz="1500" dirty="0">
                <a:solidFill>
                  <a:schemeClr val="lt1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Project Requirements</a:t>
            </a:r>
          </a:p>
          <a:p>
            <a:pPr marL="274320" lvl="0" indent="-23240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1500"/>
              <a:buFont typeface="Inter Tight Light"/>
              <a:buChar char="●"/>
            </a:pPr>
            <a:r>
              <a:rPr lang="en-US" sz="1500" dirty="0">
                <a:solidFill>
                  <a:schemeClr val="lt1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Workspace Preparation</a:t>
            </a:r>
            <a:endParaRPr sz="1500" dirty="0">
              <a:solidFill>
                <a:schemeClr val="lt1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  <p:pic>
        <p:nvPicPr>
          <p:cNvPr id="162" name="Google Shape;16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975" y="4632350"/>
            <a:ext cx="1852051" cy="38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3"/>
          <p:cNvSpPr txBox="1"/>
          <p:nvPr/>
        </p:nvSpPr>
        <p:spPr>
          <a:xfrm>
            <a:off x="411099" y="1338194"/>
            <a:ext cx="3933000" cy="169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74320" lvl="0" indent="-1879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800"/>
              <a:buFont typeface="Inter Tight"/>
              <a:buChar char="●"/>
            </a:pPr>
            <a:r>
              <a:rPr lang="en-US" sz="1200" b="1" dirty="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Born in New Delhi, India</a:t>
            </a:r>
          </a:p>
          <a:p>
            <a:pPr marL="274320" lvl="0" indent="-1879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800"/>
              <a:buFont typeface="Inter Tight"/>
              <a:buChar char="●"/>
            </a:pPr>
            <a:r>
              <a:rPr lang="en-US" sz="1200" b="1" dirty="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Grew up in Folsom, CA and Okemos, MI</a:t>
            </a:r>
          </a:p>
          <a:p>
            <a:pPr marL="274320" lvl="0" indent="-1879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800"/>
              <a:buFont typeface="Inter Tight"/>
              <a:buChar char="●"/>
            </a:pPr>
            <a:r>
              <a:rPr lang="en-US" sz="1200" b="1" dirty="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BS Computer Science at </a:t>
            </a:r>
            <a:r>
              <a:rPr lang="en-US" sz="1200" b="1" dirty="0" err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Umich</a:t>
            </a:r>
            <a:endParaRPr lang="en-US" sz="1200" b="1" dirty="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marL="274320" lvl="0" indent="-1879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800"/>
              <a:buFont typeface="Inter Tight"/>
              <a:buChar char="●"/>
            </a:pPr>
            <a:r>
              <a:rPr lang="en-US" sz="1200" b="1" dirty="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MS Software Management at CMU</a:t>
            </a:r>
          </a:p>
          <a:p>
            <a:pPr marL="274320" lvl="0" indent="-1879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800"/>
              <a:buFont typeface="Inter Tight"/>
              <a:buChar char="●"/>
            </a:pPr>
            <a:r>
              <a:rPr lang="en-US" sz="1200" b="1" dirty="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Software Engineer Ascend. Prev at Lob</a:t>
            </a:r>
          </a:p>
          <a:p>
            <a:pPr marL="274320" lvl="0" indent="-1879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800"/>
              <a:buFont typeface="Inter Tight"/>
              <a:buChar char="●"/>
            </a:pPr>
            <a:r>
              <a:rPr lang="en-US" sz="1200" b="1" dirty="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Live in SF </a:t>
            </a:r>
          </a:p>
          <a:p>
            <a:pPr marL="274320" lvl="0" indent="-1879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800"/>
              <a:buFont typeface="Inter Tight"/>
              <a:buChar char="●"/>
            </a:pPr>
            <a:r>
              <a:rPr lang="en-US" sz="1200" b="1" dirty="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Enjoy going to the gym, hanging out in the park and the beach, road trips, TV/movies, sports</a:t>
            </a:r>
            <a:endParaRPr sz="1200" b="1" dirty="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31" name="Google Shape;231;p53"/>
          <p:cNvSpPr txBox="1"/>
          <p:nvPr/>
        </p:nvSpPr>
        <p:spPr>
          <a:xfrm>
            <a:off x="459600" y="505900"/>
            <a:ext cx="4112400" cy="7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rPr>
              <a:t>Introductions</a:t>
            </a:r>
            <a:endParaRPr sz="2500" b="1" dirty="0">
              <a:solidFill>
                <a:srgbClr val="5370E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33" name="Google Shape;23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83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1399C199-655E-A3E3-8E60-F96D526B1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427279" y="895049"/>
            <a:ext cx="4146999" cy="3110250"/>
          </a:xfrm>
          <a:prstGeom prst="rect">
            <a:avLst/>
          </a:prstGeom>
        </p:spPr>
      </p:pic>
      <p:pic>
        <p:nvPicPr>
          <p:cNvPr id="2" name="Picture 1" descr="A blue rug with dogs faces on it&#10;&#10;AI-generated content may be incorrect.">
            <a:extLst>
              <a:ext uri="{FF2B5EF4-FFF2-40B4-BE49-F238E27FC236}">
                <a16:creationId xmlns:a16="http://schemas.microsoft.com/office/drawing/2014/main" id="{0A30837C-97B7-22FD-F848-9106CE232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903238" y="1613706"/>
            <a:ext cx="1052637" cy="2975066"/>
          </a:xfrm>
          <a:prstGeom prst="rect">
            <a:avLst/>
          </a:prstGeom>
        </p:spPr>
      </p:pic>
      <p:pic>
        <p:nvPicPr>
          <p:cNvPr id="5" name="Picture 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19B1A8C7-D032-4B2F-35D6-FE5C089DCF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6940" y="4625050"/>
            <a:ext cx="15748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022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7"/>
          <p:cNvSpPr txBox="1">
            <a:spLocks noGrp="1"/>
          </p:cNvSpPr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Weekly Agenda</a:t>
            </a:r>
            <a:endParaRPr dirty="0"/>
          </a:p>
        </p:txBody>
      </p:sp>
      <p:pic>
        <p:nvPicPr>
          <p:cNvPr id="195" name="Google Shape;19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975" y="4632350"/>
            <a:ext cx="1852051" cy="38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3"/>
          <p:cNvSpPr txBox="1">
            <a:spLocks noGrp="1"/>
          </p:cNvSpPr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Weekly Agenda</a:t>
            </a:r>
            <a:endParaRPr dirty="0"/>
          </a:p>
        </p:txBody>
      </p:sp>
      <p:sp>
        <p:nvSpPr>
          <p:cNvPr id="169" name="Google Shape;169;p43"/>
          <p:cNvSpPr txBox="1">
            <a:spLocks noGrp="1"/>
          </p:cNvSpPr>
          <p:nvPr>
            <p:ph type="body" idx="2"/>
          </p:nvPr>
        </p:nvSpPr>
        <p:spPr>
          <a:xfrm>
            <a:off x="459600" y="1496075"/>
            <a:ext cx="5242700" cy="26628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="1" dirty="0"/>
              <a:t>Week 1: Introductions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Week 2: Project Ideation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Week 3: Database Design and Setup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Week 4: Backend Development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Week 5: API Development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Week 6: JavaScript Frameworks and Frontend Development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Week 7: Frontend Development and Putting it All Together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Week 8: Presentations</a:t>
            </a:r>
            <a:endParaRPr dirty="0"/>
          </a:p>
        </p:txBody>
      </p:sp>
      <p:pic>
        <p:nvPicPr>
          <p:cNvPr id="170" name="Google Shape;17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854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7"/>
          <p:cNvSpPr txBox="1">
            <a:spLocks noGrp="1"/>
          </p:cNvSpPr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Multi-Tier Architecture</a:t>
            </a:r>
            <a:endParaRPr dirty="0"/>
          </a:p>
        </p:txBody>
      </p:sp>
      <p:pic>
        <p:nvPicPr>
          <p:cNvPr id="195" name="Google Shape;19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975" y="4632350"/>
            <a:ext cx="1852051" cy="380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5938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3"/>
          <p:cNvSpPr txBox="1">
            <a:spLocks noGrp="1"/>
          </p:cNvSpPr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Multi-Tier Architecture</a:t>
            </a:r>
            <a:endParaRPr dirty="0"/>
          </a:p>
        </p:txBody>
      </p:sp>
      <p:pic>
        <p:nvPicPr>
          <p:cNvPr id="170" name="Google Shape;17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Three-tier architecture overview - AWS Serverless Multi-Tier Architectures  with Amazon API Gateway and AWS Lambda">
            <a:extLst>
              <a:ext uri="{FF2B5EF4-FFF2-40B4-BE49-F238E27FC236}">
                <a16:creationId xmlns:a16="http://schemas.microsoft.com/office/drawing/2014/main" id="{A4E59F1B-5AB0-8DEF-BB49-0DFEA3F58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525" y="1951475"/>
            <a:ext cx="4806950" cy="199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551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3"/>
          <p:cNvSpPr txBox="1">
            <a:spLocks noGrp="1"/>
          </p:cNvSpPr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Presentation Tier</a:t>
            </a:r>
            <a:endParaRPr dirty="0"/>
          </a:p>
        </p:txBody>
      </p:sp>
      <p:sp>
        <p:nvSpPr>
          <p:cNvPr id="169" name="Google Shape;169;p43"/>
          <p:cNvSpPr txBox="1">
            <a:spLocks noGrp="1"/>
          </p:cNvSpPr>
          <p:nvPr>
            <p:ph type="body" idx="2"/>
          </p:nvPr>
        </p:nvSpPr>
        <p:spPr>
          <a:xfrm>
            <a:off x="459600" y="1496075"/>
            <a:ext cx="5242700" cy="26628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="1" dirty="0"/>
              <a:t>Definition: </a:t>
            </a:r>
            <a:r>
              <a:rPr lang="en-US" dirty="0"/>
              <a:t>The topmost layer, responsible for displaying information to the user and handling user interactions.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="1" dirty="0"/>
              <a:t>Examples: </a:t>
            </a:r>
            <a:r>
              <a:rPr lang="en-US" dirty="0"/>
              <a:t>Web browsers, mobile apps, desktop GUIs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="1" dirty="0"/>
              <a:t>Responsibilities: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User interface and experience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Data input and validation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Sending requests to the logic tier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Technologies: </a:t>
            </a:r>
            <a:r>
              <a:rPr lang="en-US" dirty="0"/>
              <a:t>HTML, CSS, JavaScript, React, Angular</a:t>
            </a:r>
            <a:endParaRPr b="1" dirty="0"/>
          </a:p>
        </p:txBody>
      </p:sp>
      <p:pic>
        <p:nvPicPr>
          <p:cNvPr id="170" name="Google Shape;17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React Native - Wikipedia">
            <a:extLst>
              <a:ext uri="{FF2B5EF4-FFF2-40B4-BE49-F238E27FC236}">
                <a16:creationId xmlns:a16="http://schemas.microsoft.com/office/drawing/2014/main" id="{EDE4367C-0623-A5EC-4024-5888421BF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041" y="1923518"/>
            <a:ext cx="1489732" cy="129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95849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3FF15707724F49A972C13B33FAAA8B" ma:contentTypeVersion="37" ma:contentTypeDescription="Create a new document." ma:contentTypeScope="" ma:versionID="0d6da3a96eaa39d46166618daaa295aa">
  <xsd:schema xmlns:xsd="http://www.w3.org/2001/XMLSchema" xmlns:xs="http://www.w3.org/2001/XMLSchema" xmlns:p="http://schemas.microsoft.com/office/2006/metadata/properties" xmlns:ns2="a1200294-7566-47bd-bcc6-0c4e5d371f43" xmlns:ns3="babfc5af-ba08-4223-8118-2e61d2979772" targetNamespace="http://schemas.microsoft.com/office/2006/metadata/properties" ma:root="true" ma:fieldsID="04dea3cd8ac799b83681f5649b523f8d" ns2:_="" ns3:_="">
    <xsd:import namespace="a1200294-7566-47bd-bcc6-0c4e5d371f43"/>
    <xsd:import namespace="babfc5af-ba08-4223-8118-2e61d2979772"/>
    <xsd:element name="properties">
      <xsd:complexType>
        <xsd:sequence>
          <xsd:element name="documentManagement">
            <xsd:complexType>
              <xsd:all>
                <xsd:element ref="ns2:Employee" minOccurs="0"/>
                <xsd:element ref="ns2:PostingDate" minOccurs="0"/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Location" minOccurs="0"/>
                <xsd:element ref="ns2:SessionNo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200294-7566-47bd-bcc6-0c4e5d371f43" elementFormDefault="qualified">
    <xsd:import namespace="http://schemas.microsoft.com/office/2006/documentManagement/types"/>
    <xsd:import namespace="http://schemas.microsoft.com/office/infopath/2007/PartnerControls"/>
    <xsd:element name="Employee" ma:index="1" nillable="true" ma:displayName="Employee" ma:format="Dropdown" ma:list="UserInfo" ma:SharePointGroup="0" ma:internalName="Employe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PostingDate" ma:index="2" nillable="true" ma:displayName="Posting Date" ma:format="DateOnly" ma:internalName="PostingDate" ma:readOnly="false">
      <xsd:simpleType>
        <xsd:restriction base="dms:DateTime"/>
      </xsd:simple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hidden="true" ma:internalName="MediaServiceKeyPoints" ma:readOnly="true">
      <xsd:simpleType>
        <xsd:restriction base="dms:Note"/>
      </xsd:simpleType>
    </xsd:element>
    <xsd:element name="MediaServiceAutoTags" ma:index="14" nillable="true" ma:displayName="Tags" ma:hidden="true" ma:internalName="MediaServiceAutoTags" ma:readOnly="true">
      <xsd:simpleType>
        <xsd:restriction base="dms:Text"/>
      </xsd:simpleType>
    </xsd:element>
    <xsd:element name="MediaServiceOCR" ma:index="15" nillable="true" ma:displayName="Extracted Text" ma:hidden="true" ma:internalName="MediaServiceOCR" ma:readOnly="true">
      <xsd:simpleType>
        <xsd:restriction base="dms:Note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cc01bbee-216c-4cdf-bb0c-f637e50b3b6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6" nillable="true" ma:displayName="Location" ma:indexed="true" ma:internalName="MediaServiceLocation" ma:readOnly="true">
      <xsd:simpleType>
        <xsd:restriction base="dms:Text"/>
      </xsd:simpleType>
    </xsd:element>
    <xsd:element name="SessionNo" ma:index="27" nillable="true" ma:displayName="Order" ma:decimals="0" ma:default="1" ma:format="Dropdown" ma:internalName="SessionNo" ma:percentage="FALSE">
      <xsd:simpleType>
        <xsd:restriction base="dms:Number"/>
      </xsd:simpleType>
    </xsd:element>
    <xsd:element name="MediaServiceSearchProperties" ma:index="2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bfc5af-ba08-4223-8118-2e61d297977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hidden="true" ma:internalName="SharedWithDetails" ma:readOnly="true">
      <xsd:simpleType>
        <xsd:restriction base="dms:Note"/>
      </xsd:simpleType>
    </xsd:element>
    <xsd:element name="TaxCatchAll" ma:index="22" nillable="true" ma:displayName="Taxonomy Catch All Column" ma:hidden="true" ma:list="{30907219-2b16-4918-aa31-a6d15e45b1a4}" ma:internalName="TaxCatchAll" ma:readOnly="false" ma:showField="CatchAllData" ma:web="babfc5af-ba08-4223-8118-2e61d297977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abfc5af-ba08-4223-8118-2e61d2979772" xsi:nil="true"/>
    <lcf76f155ced4ddcb4097134ff3c332f xmlns="a1200294-7566-47bd-bcc6-0c4e5d371f43">
      <Terms xmlns="http://schemas.microsoft.com/office/infopath/2007/PartnerControls"/>
    </lcf76f155ced4ddcb4097134ff3c332f>
    <SessionNo xmlns="a1200294-7566-47bd-bcc6-0c4e5d371f43">1</SessionNo>
    <PostingDate xmlns="a1200294-7566-47bd-bcc6-0c4e5d371f43" xsi:nil="true"/>
    <Employee xmlns="a1200294-7566-47bd-bcc6-0c4e5d371f43">
      <UserInfo>
        <DisplayName/>
        <AccountId xsi:nil="true"/>
        <AccountType/>
      </UserInfo>
    </Employee>
  </documentManagement>
</p:properties>
</file>

<file path=customXml/itemProps1.xml><?xml version="1.0" encoding="utf-8"?>
<ds:datastoreItem xmlns:ds="http://schemas.openxmlformats.org/officeDocument/2006/customXml" ds:itemID="{3C21C174-D453-4914-8411-DE970D7B277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5B5AC1E-3F8B-4736-B201-2EF42848A6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1200294-7566-47bd-bcc6-0c4e5d371f43"/>
    <ds:schemaRef ds:uri="babfc5af-ba08-4223-8118-2e61d297977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6C38A34-1C09-44AF-A4CC-A67B6F751BAC}">
  <ds:schemaRefs>
    <ds:schemaRef ds:uri="http://schemas.microsoft.com/office/2006/metadata/properties"/>
    <ds:schemaRef ds:uri="http://schemas.microsoft.com/office/infopath/2007/PartnerControls"/>
    <ds:schemaRef ds:uri="babfc5af-ba08-4223-8118-2e61d2979772"/>
    <ds:schemaRef ds:uri="a1200294-7566-47bd-bcc6-0c4e5d371f4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1064</TotalTime>
  <Words>576</Words>
  <Application>Microsoft Office PowerPoint</Application>
  <PresentationFormat>On-screen Show (16:9)</PresentationFormat>
  <Paragraphs>102</Paragraphs>
  <Slides>20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Simple Light</vt:lpstr>
      <vt:lpstr>PowerPoint Presentation</vt:lpstr>
      <vt:lpstr>Introductions</vt:lpstr>
      <vt:lpstr>PowerPoint Presentation</vt:lpstr>
      <vt:lpstr>PowerPoint Presentation</vt:lpstr>
      <vt:lpstr>Weekly Agenda</vt:lpstr>
      <vt:lpstr>Weekly Agenda</vt:lpstr>
      <vt:lpstr>Multi-Tier Architecture</vt:lpstr>
      <vt:lpstr>Multi-Tier Architecture</vt:lpstr>
      <vt:lpstr>Presentation Tier</vt:lpstr>
      <vt:lpstr>Logic Tier </vt:lpstr>
      <vt:lpstr>Data Tier</vt:lpstr>
      <vt:lpstr>Benefits and Challenges</vt:lpstr>
      <vt:lpstr>Project Requirements</vt:lpstr>
      <vt:lpstr>General Requirements</vt:lpstr>
      <vt:lpstr>Frontend Requirements </vt:lpstr>
      <vt:lpstr>Backend Requirements</vt:lpstr>
      <vt:lpstr>Data Tier</vt:lpstr>
      <vt:lpstr>Workspace Preparation</vt:lpstr>
      <vt:lpstr>Things to Download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Karan Kwatra</cp:lastModifiedBy>
  <cp:revision>35</cp:revision>
  <dcterms:modified xsi:type="dcterms:W3CDTF">2025-07-10T22:58:32Z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0x010100AF3FF15707724F49A972C13B33FAAA8B</vt:lpwstr>
  </property>
  <property fmtid="{D5CDD505-2E9C-101B-9397-08002B2CF9AE}" pid="3" name="MediaServiceImageTags">
    <vt:lpwstr/>
  </property>
</Properties>
</file>